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85B085-1748-4AE9-95AC-A2803505BCC1}">
  <a:tblStyle styleId="{8985B085-1748-4AE9-95AC-A2803505BCC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ae46e5595d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g3ae46e5595d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ae02e38812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3ae02e38812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ae46e5595d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3ae46e5595d_0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ae59126c9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g3ae59126c9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e46e5595d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g3ae46e5595d_0_3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e46e5595d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g3ae46e5595d_0_4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ae59126c95_4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3ae59126c95_4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ae59126c95_4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3ae59126c95_4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ae7f8726e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3ae7f8726e8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e7f8726e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3ae7f8726e8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e7f8726e8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3ae7f8726e8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ae46e5595d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g3ae46e5595d_0_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e46e5595d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g3ae46e5595d_0_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ae46e5595d_0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 name="Google Shape;70;g3ae46e5595d_0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ae02e388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ae02e388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ae59126c95_4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g3ae59126c95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ae59126c95_4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g3ae59126c95_4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ae46e5595d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3ae46e5595d_0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ae02e388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ae02e388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ae46e5595d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3ae46e5595d_0_4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4.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19.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hyperlink" Target="https://stacker.com/stories/pennsylvania/philadelphia/highest-rated-restaurants-philadelphia-diners" TargetMode="External"/><Relationship Id="rId5" Type="http://schemas.openxmlformats.org/officeDocument/2006/relationships/hyperlink" Target="https://www.bizjournals.com/philadelphia/subscriber-only/2025/07/24/25-top-rated-philadelphia-restaurants-according-to-yelp.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hyperlink" Target="https://www.foodylytics.com/statistics/pennsylvania/philadelphia" TargetMode="External"/><Relationship Id="rId9" Type="http://schemas.openxmlformats.org/officeDocument/2006/relationships/hyperlink" Target="https://www.axios.com/local/philadelphia/2024/01/24/new-business-openings-restaurants-recovery" TargetMode="External"/><Relationship Id="rId5" Type="http://schemas.openxmlformats.org/officeDocument/2006/relationships/hyperlink" Target="https://www.foodylytics.com/statistics/pennsylvania/philadelphia" TargetMode="External"/><Relationship Id="rId6" Type="http://schemas.openxmlformats.org/officeDocument/2006/relationships/hyperlink" Target="https://stacker.com/stories/pennsylvania/philadelphia/highest-rated-restaurants-philadelphia-diners" TargetMode="External"/><Relationship Id="rId7" Type="http://schemas.openxmlformats.org/officeDocument/2006/relationships/hyperlink" Target="https://stacker.com/stories/pennsylvania/philadelphia/highest-rated-restaurants-philadelphia-diners" TargetMode="External"/><Relationship Id="rId8" Type="http://schemas.openxmlformats.org/officeDocument/2006/relationships/hyperlink" Target="https://www.axios.com/local/philadelphia/2024/01/24/new-business-openings-restaurants-recove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3.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1143000" y="841772"/>
            <a:ext cx="6858000" cy="1790700"/>
          </a:xfrm>
          <a:prstGeom prst="rect">
            <a:avLst/>
          </a:prstGeom>
          <a:noFill/>
          <a:ln>
            <a:noFill/>
          </a:ln>
        </p:spPr>
        <p:txBody>
          <a:bodyPr anchorCtr="0" anchor="ctr" bIns="34275" lIns="68575" spcFirstLastPara="1" rIns="68575" wrap="square" tIns="34275">
            <a:normAutofit fontScale="92500"/>
          </a:bodyPr>
          <a:lstStyle/>
          <a:p>
            <a:pPr indent="0" lvl="0" marL="0" marR="0" rtl="0" algn="ctr">
              <a:lnSpc>
                <a:spcPct val="90000"/>
              </a:lnSpc>
              <a:spcBef>
                <a:spcPts val="0"/>
              </a:spcBef>
              <a:spcAft>
                <a:spcPts val="0"/>
              </a:spcAft>
              <a:buClr>
                <a:schemeClr val="lt1"/>
              </a:buClr>
              <a:buSzPct val="100000"/>
              <a:buFont typeface="Oswald"/>
              <a:buNone/>
            </a:pPr>
            <a:r>
              <a:rPr lang="en" sz="6000">
                <a:solidFill>
                  <a:schemeClr val="lt1"/>
                </a:solidFill>
                <a:latin typeface="Oswald"/>
                <a:ea typeface="Oswald"/>
                <a:cs typeface="Oswald"/>
                <a:sym typeface="Oswald"/>
              </a:rPr>
              <a:t>Yelp Reviews of Philadelphia Restaurants</a:t>
            </a:r>
            <a:endParaRPr sz="6000">
              <a:solidFill>
                <a:schemeClr val="lt1"/>
              </a:solidFill>
              <a:latin typeface="Oswald"/>
              <a:ea typeface="Oswald"/>
              <a:cs typeface="Oswald"/>
              <a:sym typeface="Oswald"/>
            </a:endParaRPr>
          </a:p>
        </p:txBody>
      </p:sp>
      <p:sp>
        <p:nvSpPr>
          <p:cNvPr id="61" name="Google Shape;61;p14"/>
          <p:cNvSpPr txBox="1"/>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2700"/>
              <a:buFont typeface="Arial"/>
              <a:buNone/>
            </a:pPr>
            <a:r>
              <a:rPr lang="en" sz="2100">
                <a:solidFill>
                  <a:schemeClr val="lt1"/>
                </a:solidFill>
              </a:rPr>
              <a:t>DSBA/MBAD 6211: Group Project</a:t>
            </a:r>
            <a:endParaRPr sz="2100">
              <a:solidFill>
                <a:schemeClr val="lt1"/>
              </a:solidFill>
            </a:endParaRPr>
          </a:p>
          <a:p>
            <a:pPr indent="0" lvl="0" marL="0" marR="0" rtl="0" algn="ctr">
              <a:lnSpc>
                <a:spcPct val="90000"/>
              </a:lnSpc>
              <a:spcBef>
                <a:spcPts val="0"/>
              </a:spcBef>
              <a:spcAft>
                <a:spcPts val="0"/>
              </a:spcAft>
              <a:buClr>
                <a:schemeClr val="lt1"/>
              </a:buClr>
              <a:buSzPts val="2700"/>
              <a:buFont typeface="Arial"/>
              <a:buNone/>
            </a:pPr>
            <a:r>
              <a:t/>
            </a:r>
            <a:endParaRPr sz="2100">
              <a:solidFill>
                <a:schemeClr val="lt1"/>
              </a:solidFill>
            </a:endParaRPr>
          </a:p>
          <a:p>
            <a:pPr indent="0" lvl="0" marL="0" marR="0" rtl="0" algn="ctr">
              <a:lnSpc>
                <a:spcPct val="90000"/>
              </a:lnSpc>
              <a:spcBef>
                <a:spcPts val="0"/>
              </a:spcBef>
              <a:spcAft>
                <a:spcPts val="0"/>
              </a:spcAft>
              <a:buClr>
                <a:schemeClr val="lt1"/>
              </a:buClr>
              <a:buSzPts val="2700"/>
              <a:buFont typeface="Arial"/>
              <a:buNone/>
            </a:pPr>
            <a:r>
              <a:rPr lang="en" sz="2100">
                <a:solidFill>
                  <a:schemeClr val="lt1"/>
                </a:solidFill>
              </a:rPr>
              <a:t>By Jacob Crisp, Jeffery Sengsy, Kush Bhuva, Siddhant Agarwal, and Denys Nsanzimana</a:t>
            </a:r>
            <a:endParaRPr sz="2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Time Series Model for review volumes</a:t>
            </a:r>
            <a:endParaRPr>
              <a:solidFill>
                <a:srgbClr val="005035"/>
              </a:solidFill>
              <a:latin typeface="Oswald"/>
              <a:ea typeface="Oswald"/>
              <a:cs typeface="Oswald"/>
              <a:sym typeface="Oswald"/>
            </a:endParaRPr>
          </a:p>
        </p:txBody>
      </p:sp>
      <p:sp>
        <p:nvSpPr>
          <p:cNvPr id="127" name="Google Shape;127;p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Prophet model:</a:t>
            </a:r>
            <a:endParaRPr/>
          </a:p>
          <a:p>
            <a:pPr indent="-304800" lvl="1" marL="914400" rtl="0" algn="l">
              <a:spcBef>
                <a:spcPts val="0"/>
              </a:spcBef>
              <a:spcAft>
                <a:spcPts val="0"/>
              </a:spcAft>
              <a:buSzPts val="1200"/>
              <a:buChar char="○"/>
            </a:pPr>
            <a:r>
              <a:rPr lang="en"/>
              <a:t>Trend changes</a:t>
            </a:r>
            <a:endParaRPr/>
          </a:p>
          <a:p>
            <a:pPr indent="-304800" lvl="1" marL="914400" rtl="0" algn="l">
              <a:spcBef>
                <a:spcPts val="0"/>
              </a:spcBef>
              <a:spcAft>
                <a:spcPts val="0"/>
              </a:spcAft>
              <a:buSzPts val="1200"/>
              <a:buChar char="○"/>
            </a:pPr>
            <a:r>
              <a:rPr lang="en"/>
              <a:t>Seasonal patterns</a:t>
            </a:r>
            <a:endParaRPr/>
          </a:p>
          <a:p>
            <a:pPr indent="-304800" lvl="1" marL="914400" rtl="0" algn="l">
              <a:spcBef>
                <a:spcPts val="0"/>
              </a:spcBef>
              <a:spcAft>
                <a:spcPts val="0"/>
              </a:spcAft>
              <a:buSzPts val="1200"/>
              <a:buChar char="○"/>
            </a:pPr>
            <a:r>
              <a:rPr lang="en"/>
              <a:t>Irregular behavior</a:t>
            </a:r>
            <a:endParaRPr/>
          </a:p>
          <a:p>
            <a:pPr indent="-304800" lvl="1" marL="914400" rtl="0" algn="l">
              <a:spcBef>
                <a:spcPts val="0"/>
              </a:spcBef>
              <a:spcAft>
                <a:spcPts val="0"/>
              </a:spcAft>
              <a:buSzPts val="1200"/>
              <a:buChar char="○"/>
            </a:pPr>
            <a:r>
              <a:rPr lang="en"/>
              <a:t>Strong external shocks (like COVID)</a:t>
            </a:r>
            <a:endParaRPr/>
          </a:p>
          <a:p>
            <a:pPr indent="0" lvl="0" marL="0" rtl="0" algn="l">
              <a:spcBef>
                <a:spcPts val="600"/>
              </a:spcBef>
              <a:spcAft>
                <a:spcPts val="0"/>
              </a:spcAft>
              <a:buNone/>
            </a:pPr>
            <a:r>
              <a:t/>
            </a:r>
            <a:endParaRPr/>
          </a:p>
          <a:p>
            <a:pPr indent="-304800" lvl="0" marL="457200" rtl="0" algn="l">
              <a:spcBef>
                <a:spcPts val="600"/>
              </a:spcBef>
              <a:spcAft>
                <a:spcPts val="0"/>
              </a:spcAft>
              <a:buSzPts val="1200"/>
              <a:buChar char="●"/>
            </a:pPr>
            <a:r>
              <a:rPr lang="en"/>
              <a:t>Annually saw a downward trend in review volumes</a:t>
            </a:r>
            <a:endParaRPr/>
          </a:p>
          <a:p>
            <a:pPr indent="-304800" lvl="0" marL="457200" rtl="0" algn="l">
              <a:spcBef>
                <a:spcPts val="0"/>
              </a:spcBef>
              <a:spcAft>
                <a:spcPts val="0"/>
              </a:spcAft>
              <a:buSzPts val="1200"/>
              <a:buChar char="●"/>
            </a:pPr>
            <a:r>
              <a:rPr lang="en"/>
              <a:t>Spikes show higher </a:t>
            </a:r>
            <a:r>
              <a:rPr lang="en"/>
              <a:t>activity due to summer months</a:t>
            </a:r>
            <a:endParaRPr/>
          </a:p>
          <a:p>
            <a:pPr indent="-304800" lvl="0" marL="457200" rtl="0" algn="l">
              <a:spcBef>
                <a:spcPts val="0"/>
              </a:spcBef>
              <a:spcAft>
                <a:spcPts val="0"/>
              </a:spcAft>
              <a:buSzPts val="1200"/>
              <a:buChar char="●"/>
            </a:pPr>
            <a:r>
              <a:rPr lang="en"/>
              <a:t>Covid shock then model predicts slow recovery</a:t>
            </a:r>
            <a:endParaRPr/>
          </a:p>
        </p:txBody>
      </p:sp>
      <p:pic>
        <p:nvPicPr>
          <p:cNvPr id="128" name="Google Shape;128;p23"/>
          <p:cNvPicPr preferRelativeResize="0"/>
          <p:nvPr/>
        </p:nvPicPr>
        <p:blipFill>
          <a:blip r:embed="rId4">
            <a:alphaModFix/>
          </a:blip>
          <a:stretch>
            <a:fillRect/>
          </a:stretch>
        </p:blipFill>
        <p:spPr>
          <a:xfrm>
            <a:off x="4228650" y="1389601"/>
            <a:ext cx="4496649" cy="2854300"/>
          </a:xfrm>
          <a:prstGeom prst="rect">
            <a:avLst/>
          </a:prstGeom>
          <a:noFill/>
          <a:ln>
            <a:noFill/>
          </a:ln>
        </p:spPr>
      </p:pic>
      <p:sp>
        <p:nvSpPr>
          <p:cNvPr id="129" name="Google Shape;129;p23"/>
          <p:cNvSpPr txBox="1"/>
          <p:nvPr/>
        </p:nvSpPr>
        <p:spPr>
          <a:xfrm>
            <a:off x="5383850" y="233475"/>
            <a:ext cx="2904900" cy="9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Legend:</a:t>
            </a:r>
            <a:endParaRPr sz="12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Historical reviews - black dots</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Trend + forecast - blue line</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Uncertainty</a:t>
            </a:r>
            <a:r>
              <a:rPr lang="en" sz="1000">
                <a:solidFill>
                  <a:schemeClr val="dk2"/>
                </a:solidFill>
              </a:rPr>
              <a:t> or upper/lower limits - shaded blue</a:t>
            </a:r>
            <a:endParaRPr sz="1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4"/>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Predicting a Restaurant’s Overall Rating</a:t>
            </a:r>
            <a:endParaRPr>
              <a:solidFill>
                <a:srgbClr val="005035"/>
              </a:solidFill>
              <a:latin typeface="Oswald"/>
              <a:ea typeface="Oswald"/>
              <a:cs typeface="Oswald"/>
              <a:sym typeface="Oswald"/>
            </a:endParaRPr>
          </a:p>
        </p:txBody>
      </p:sp>
      <p:sp>
        <p:nvSpPr>
          <p:cNvPr id="135" name="Google Shape;135;p2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 Log Regression</a:t>
            </a:r>
            <a:endParaRPr/>
          </a:p>
          <a:p>
            <a:pPr indent="0" lvl="0" marL="0" rtl="0" algn="l">
              <a:spcBef>
                <a:spcPts val="1200"/>
              </a:spcBef>
              <a:spcAft>
                <a:spcPts val="0"/>
              </a:spcAft>
              <a:buNone/>
            </a:pPr>
            <a:r>
              <a:rPr lang="en"/>
              <a:t>Target - Rating (4* or Higher)</a:t>
            </a:r>
            <a:endParaRPr/>
          </a:p>
          <a:p>
            <a:pPr indent="0" lvl="0" marL="0" rtl="0" algn="l">
              <a:spcBef>
                <a:spcPts val="1200"/>
              </a:spcBef>
              <a:spcAft>
                <a:spcPts val="0"/>
              </a:spcAft>
              <a:buNone/>
            </a:pPr>
            <a:r>
              <a:rPr lang="en"/>
              <a:t>Variables - </a:t>
            </a:r>
            <a:endParaRPr/>
          </a:p>
          <a:p>
            <a:pPr indent="-298450" lvl="0" marL="457200" rtl="0" algn="l">
              <a:spcBef>
                <a:spcPts val="1200"/>
              </a:spcBef>
              <a:spcAft>
                <a:spcPts val="0"/>
              </a:spcAft>
              <a:buClr>
                <a:schemeClr val="dk1"/>
              </a:buClr>
              <a:buSzPts val="1100"/>
              <a:buChar char="-"/>
            </a:pPr>
            <a:r>
              <a:rPr lang="en" sz="1100">
                <a:solidFill>
                  <a:schemeClr val="dk1"/>
                </a:solidFill>
              </a:rPr>
              <a:t>total_checkins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total_reviews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average_review_length</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average_polarity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new_restauraurant (Custom Variable - if first review was left on/after Jan 2020)</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Top food related categories (one-hot-coding)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Predicting a </a:t>
            </a:r>
            <a:r>
              <a:rPr lang="en">
                <a:solidFill>
                  <a:srgbClr val="005035"/>
                </a:solidFill>
                <a:latin typeface="Oswald"/>
                <a:ea typeface="Oswald"/>
                <a:cs typeface="Oswald"/>
                <a:sym typeface="Oswald"/>
              </a:rPr>
              <a:t>Restaurant’s </a:t>
            </a:r>
            <a:r>
              <a:rPr lang="en">
                <a:solidFill>
                  <a:srgbClr val="005035"/>
                </a:solidFill>
                <a:latin typeface="Oswald"/>
                <a:ea typeface="Oswald"/>
                <a:cs typeface="Oswald"/>
                <a:sym typeface="Oswald"/>
              </a:rPr>
              <a:t>Overall Rating Cont.</a:t>
            </a:r>
            <a:endParaRPr>
              <a:solidFill>
                <a:srgbClr val="005035"/>
              </a:solidFill>
              <a:latin typeface="Oswald"/>
              <a:ea typeface="Oswald"/>
              <a:cs typeface="Oswald"/>
              <a:sym typeface="Oswald"/>
            </a:endParaRPr>
          </a:p>
        </p:txBody>
      </p:sp>
      <p:pic>
        <p:nvPicPr>
          <p:cNvPr id="141" name="Google Shape;141;p25"/>
          <p:cNvPicPr preferRelativeResize="0"/>
          <p:nvPr/>
        </p:nvPicPr>
        <p:blipFill rotWithShape="1">
          <a:blip r:embed="rId4">
            <a:alphaModFix/>
          </a:blip>
          <a:srcRect b="-999" l="0" r="0" t="1000"/>
          <a:stretch/>
        </p:blipFill>
        <p:spPr>
          <a:xfrm>
            <a:off x="1985276" y="1092925"/>
            <a:ext cx="5173425" cy="3437349"/>
          </a:xfrm>
          <a:prstGeom prst="rect">
            <a:avLst/>
          </a:prstGeom>
          <a:noFill/>
          <a:ln>
            <a:noFill/>
          </a:ln>
        </p:spPr>
      </p:pic>
      <p:sp>
        <p:nvSpPr>
          <p:cNvPr id="142" name="Google Shape;142;p25"/>
          <p:cNvSpPr txBox="1"/>
          <p:nvPr/>
        </p:nvSpPr>
        <p:spPr>
          <a:xfrm>
            <a:off x="235575" y="1163175"/>
            <a:ext cx="1749600" cy="3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Positive:</a:t>
            </a:r>
            <a:endParaRPr sz="18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Polarity</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High # Reviews</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New Restaurants</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Dietary Restrictions</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Unique </a:t>
            </a:r>
            <a:r>
              <a:rPr lang="en" sz="1000">
                <a:solidFill>
                  <a:schemeClr val="dk2"/>
                </a:solidFill>
              </a:rPr>
              <a:t>Cuisines</a:t>
            </a:r>
            <a:endParaRPr sz="1000">
              <a:solidFill>
                <a:schemeClr val="dk2"/>
              </a:solidFill>
            </a:endParaRPr>
          </a:p>
          <a:p>
            <a:pPr indent="0" lvl="0" marL="0" rtl="0" algn="l">
              <a:spcBef>
                <a:spcPts val="0"/>
              </a:spcBef>
              <a:spcAft>
                <a:spcPts val="0"/>
              </a:spcAft>
              <a:buNone/>
            </a:pPr>
            <a:r>
              <a:t/>
            </a:r>
            <a:endParaRPr sz="900">
              <a:solidFill>
                <a:schemeClr val="dk2"/>
              </a:solidFill>
            </a:endParaRPr>
          </a:p>
          <a:p>
            <a:pPr indent="0" lvl="0" marL="0" rtl="0" algn="l">
              <a:spcBef>
                <a:spcPts val="0"/>
              </a:spcBef>
              <a:spcAft>
                <a:spcPts val="0"/>
              </a:spcAft>
              <a:buNone/>
            </a:pPr>
            <a:r>
              <a:rPr lang="en" sz="1800">
                <a:solidFill>
                  <a:schemeClr val="dk2"/>
                </a:solidFill>
              </a:rPr>
              <a:t>Negative</a:t>
            </a:r>
            <a:r>
              <a:rPr lang="en" sz="1800">
                <a:solidFill>
                  <a:schemeClr val="dk2"/>
                </a:solidFill>
              </a:rPr>
              <a:t>:</a:t>
            </a:r>
            <a:endParaRPr sz="18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Long Reviews</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Pizza</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Fast Food</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High # Checkins</a:t>
            </a:r>
            <a:endParaRPr sz="1000">
              <a:solidFill>
                <a:schemeClr val="dk2"/>
              </a:solidFill>
            </a:endParaRPr>
          </a:p>
          <a:p>
            <a:pPr indent="-292100" lvl="0" marL="457200" rtl="0" algn="l">
              <a:spcBef>
                <a:spcPts val="0"/>
              </a:spcBef>
              <a:spcAft>
                <a:spcPts val="0"/>
              </a:spcAft>
              <a:buClr>
                <a:schemeClr val="dk2"/>
              </a:buClr>
              <a:buSzPts val="1000"/>
              <a:buChar char="-"/>
            </a:pPr>
            <a:r>
              <a:rPr lang="en" sz="1000">
                <a:solidFill>
                  <a:schemeClr val="dk2"/>
                </a:solidFill>
              </a:rPr>
              <a:t>Bars/Nightlife</a:t>
            </a:r>
            <a:endParaRPr sz="1000">
              <a:solidFill>
                <a:schemeClr val="dk2"/>
              </a:solidFill>
            </a:endParaRPr>
          </a:p>
          <a:p>
            <a:pPr indent="0" lvl="0" marL="0" rtl="0" algn="l">
              <a:spcBef>
                <a:spcPts val="0"/>
              </a:spcBef>
              <a:spcAft>
                <a:spcPts val="0"/>
              </a:spcAft>
              <a:buNone/>
            </a:pPr>
            <a:r>
              <a:t/>
            </a:r>
            <a:endParaRPr sz="900">
              <a:solidFill>
                <a:schemeClr val="dk2"/>
              </a:solidFill>
            </a:endParaRPr>
          </a:p>
        </p:txBody>
      </p:sp>
      <p:pic>
        <p:nvPicPr>
          <p:cNvPr id="143" name="Google Shape;143;p25"/>
          <p:cNvPicPr preferRelativeResize="0"/>
          <p:nvPr/>
        </p:nvPicPr>
        <p:blipFill>
          <a:blip r:embed="rId5">
            <a:alphaModFix/>
          </a:blip>
          <a:stretch>
            <a:fillRect/>
          </a:stretch>
        </p:blipFill>
        <p:spPr>
          <a:xfrm>
            <a:off x="1985175" y="1017725"/>
            <a:ext cx="5173425" cy="34373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6"/>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LLM Topic, Theme, &amp; Sentiment Extraction</a:t>
            </a:r>
            <a:endParaRPr>
              <a:solidFill>
                <a:srgbClr val="005035"/>
              </a:solidFill>
              <a:latin typeface="Oswald"/>
              <a:ea typeface="Oswald"/>
              <a:cs typeface="Oswald"/>
              <a:sym typeface="Oswald"/>
            </a:endParaRPr>
          </a:p>
        </p:txBody>
      </p:sp>
      <p:sp>
        <p:nvSpPr>
          <p:cNvPr id="149" name="Google Shape;149;p26"/>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1"/>
                </a:solidFill>
              </a:rPr>
              <a:t>We used a large language model to extract topics, themes, and sentiments from reviews.</a:t>
            </a:r>
            <a:endParaRPr sz="1100">
              <a:solidFill>
                <a:schemeClr val="dk1"/>
              </a:solidFill>
            </a:endParaRPr>
          </a:p>
          <a:p>
            <a:pPr indent="0" lvl="0" marL="0" rtl="0" algn="l">
              <a:spcBef>
                <a:spcPts val="600"/>
              </a:spcBef>
              <a:spcAft>
                <a:spcPts val="0"/>
              </a:spcAft>
              <a:buNone/>
            </a:pPr>
            <a:r>
              <a:rPr lang="en" sz="1100">
                <a:solidFill>
                  <a:schemeClr val="dk1"/>
                </a:solidFill>
              </a:rPr>
              <a:t>Models Used: Gemini and GPT 4o Mini </a:t>
            </a:r>
            <a:endParaRPr sz="1100">
              <a:solidFill>
                <a:schemeClr val="dk1"/>
              </a:solidFill>
            </a:endParaRPr>
          </a:p>
          <a:p>
            <a:pPr indent="0" lvl="0" marL="0" rtl="0" algn="l">
              <a:spcBef>
                <a:spcPts val="600"/>
              </a:spcBef>
              <a:spcAft>
                <a:spcPts val="0"/>
              </a:spcAft>
              <a:buClr>
                <a:schemeClr val="dk1"/>
              </a:buClr>
              <a:buSzPts val="1100"/>
              <a:buFont typeface="Arial"/>
              <a:buNone/>
            </a:pPr>
            <a:r>
              <a:rPr lang="en" sz="1100">
                <a:solidFill>
                  <a:schemeClr val="dk1"/>
                </a:solidFill>
              </a:rPr>
              <a:t>Limitations: We ran out of the student Colab Pro quota of LLM requests and were only able to extract topics from a sample of reviews. We sampled 500 from each year to run our analysis.</a:t>
            </a:r>
            <a:endParaRPr sz="1100">
              <a:solidFill>
                <a:schemeClr val="dk1"/>
              </a:solidFill>
            </a:endParaRPr>
          </a:p>
          <a:p>
            <a:pPr indent="0" lvl="0" marL="0" rtl="0" algn="l">
              <a:spcBef>
                <a:spcPts val="600"/>
              </a:spcBef>
              <a:spcAft>
                <a:spcPts val="0"/>
              </a:spcAft>
              <a:buNone/>
            </a:pPr>
            <a:r>
              <a:rPr lang="en" sz="1100">
                <a:solidFill>
                  <a:schemeClr val="dk1"/>
                </a:solidFill>
              </a:rPr>
              <a:t>We learned that each user review typically mentions a variety of topics, and the sentiment of those topics within one review is often mixed. For example, the following review contains 9 topic categories with varying sentiments.</a:t>
            </a:r>
            <a:endParaRPr sz="1100">
              <a:solidFill>
                <a:schemeClr val="dk1"/>
              </a:solidFill>
            </a:endParaRPr>
          </a:p>
          <a:p>
            <a:pPr indent="0" lvl="0" marL="0" rtl="0" algn="l">
              <a:spcBef>
                <a:spcPts val="600"/>
              </a:spcBef>
              <a:spcAft>
                <a:spcPts val="0"/>
              </a:spcAft>
              <a:buNone/>
            </a:pPr>
            <a:r>
              <a:t/>
            </a:r>
            <a:endParaRPr sz="1100">
              <a:solidFill>
                <a:schemeClr val="dk1"/>
              </a:solidFill>
            </a:endParaRPr>
          </a:p>
          <a:p>
            <a:pPr indent="0" lvl="0" marL="0" rtl="0" algn="l">
              <a:spcBef>
                <a:spcPts val="600"/>
              </a:spcBef>
              <a:spcAft>
                <a:spcPts val="0"/>
              </a:spcAft>
              <a:buNone/>
            </a:pPr>
            <a:r>
              <a:rPr lang="en" sz="1100">
                <a:solidFill>
                  <a:schemeClr val="dk1"/>
                </a:solidFill>
              </a:rPr>
              <a:t>Review: Great option in University city for some tex mex style food.  I really like their quesadillas, and my coworker loves their burritos.  </a:t>
            </a:r>
            <a:endParaRPr sz="1100">
              <a:solidFill>
                <a:schemeClr val="dk1"/>
              </a:solidFill>
            </a:endParaRPr>
          </a:p>
          <a:p>
            <a:pPr indent="0" lvl="0" marL="0" rtl="0" algn="l">
              <a:spcBef>
                <a:spcPts val="600"/>
              </a:spcBef>
              <a:spcAft>
                <a:spcPts val="600"/>
              </a:spcAft>
              <a:buNone/>
            </a:pPr>
            <a:r>
              <a:rPr lang="en" sz="1100">
                <a:solidFill>
                  <a:schemeClr val="dk1"/>
                </a:solidFill>
              </a:rPr>
              <a:t>Can be a little divey at times, sometimes the floor is a little sticky, and you get the occasional obnoxious diners who get too loud....but the food is always good, the staff is always friendly, and the margaritas (after work of course) are always a flowing!</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graphicFrame>
        <p:nvGraphicFramePr>
          <p:cNvPr id="154" name="Google Shape;154;p27"/>
          <p:cNvGraphicFramePr/>
          <p:nvPr/>
        </p:nvGraphicFramePr>
        <p:xfrm>
          <a:off x="1499150" y="171750"/>
          <a:ext cx="3000000" cy="3000000"/>
        </p:xfrm>
        <a:graphic>
          <a:graphicData uri="http://schemas.openxmlformats.org/drawingml/2006/table">
            <a:tbl>
              <a:tblPr>
                <a:noFill/>
                <a:tableStyleId>{8985B085-1748-4AE9-95AC-A2803505BCC1}</a:tableStyleId>
              </a:tblPr>
              <a:tblGrid>
                <a:gridCol w="1585925"/>
                <a:gridCol w="1385900"/>
                <a:gridCol w="1485900"/>
                <a:gridCol w="1485900"/>
              </a:tblGrid>
              <a:tr h="265550">
                <a:tc>
                  <a:txBody>
                    <a:bodyPr/>
                    <a:lstStyle/>
                    <a:p>
                      <a:pPr indent="0" lvl="0" marL="0" rtl="0" algn="ctr">
                        <a:spcBef>
                          <a:spcPts val="0"/>
                        </a:spcBef>
                        <a:spcAft>
                          <a:spcPts val="0"/>
                        </a:spcAft>
                        <a:buNone/>
                      </a:pPr>
                      <a:r>
                        <a:rPr b="1" lang="en" sz="1100"/>
                        <a:t>topic_phrase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ctr">
                        <a:spcBef>
                          <a:spcPts val="0"/>
                        </a:spcBef>
                        <a:spcAft>
                          <a:spcPts val="0"/>
                        </a:spcAft>
                        <a:buNone/>
                      </a:pPr>
                      <a:r>
                        <a:rPr b="1" lang="en" sz="1100"/>
                        <a:t>topic_sentiment</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ctr">
                        <a:spcBef>
                          <a:spcPts val="0"/>
                        </a:spcBef>
                        <a:spcAft>
                          <a:spcPts val="0"/>
                        </a:spcAft>
                        <a:buNone/>
                      </a:pPr>
                      <a:r>
                        <a:rPr b="1" lang="en" sz="1100"/>
                        <a:t>topic_category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ctr">
                        <a:spcBef>
                          <a:spcPts val="0"/>
                        </a:spcBef>
                        <a:spcAft>
                          <a:spcPts val="0"/>
                        </a:spcAft>
                        <a:buNone/>
                      </a:pPr>
                      <a:r>
                        <a:rPr b="1" lang="en" sz="1100"/>
                        <a:t>Theme</a:t>
                      </a:r>
                      <a:endParaRPr b="1"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418100">
                <a:tc>
                  <a:txBody>
                    <a:bodyPr/>
                    <a:lstStyle/>
                    <a:p>
                      <a:pPr indent="0" lvl="0" marL="0" rtl="0" algn="l">
                        <a:spcBef>
                          <a:spcPts val="0"/>
                        </a:spcBef>
                        <a:spcAft>
                          <a:spcPts val="0"/>
                        </a:spcAft>
                        <a:buNone/>
                      </a:pPr>
                      <a:r>
                        <a:rPr lang="en" sz="1100"/>
                        <a:t>coworker loves their burritos</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positive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100"/>
                        <a:t>food item</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Food Quality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418100">
                <a:tc>
                  <a:txBody>
                    <a:bodyPr/>
                    <a:lstStyle/>
                    <a:p>
                      <a:pPr indent="0" lvl="0" marL="0" rtl="0" algn="l">
                        <a:spcBef>
                          <a:spcPts val="0"/>
                        </a:spcBef>
                        <a:spcAft>
                          <a:spcPts val="0"/>
                        </a:spcAft>
                        <a:buNone/>
                      </a:pPr>
                      <a:r>
                        <a:rPr lang="en" sz="1100"/>
                        <a:t>really like their quesadillas</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positive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100"/>
                        <a:t>food item</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Food Quality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418100">
                <a:tc>
                  <a:txBody>
                    <a:bodyPr/>
                    <a:lstStyle/>
                    <a:p>
                      <a:pPr indent="0" lvl="0" marL="0" rtl="0" algn="l">
                        <a:spcBef>
                          <a:spcPts val="0"/>
                        </a:spcBef>
                        <a:spcAft>
                          <a:spcPts val="0"/>
                        </a:spcAft>
                        <a:buNone/>
                      </a:pPr>
                      <a:r>
                        <a:rPr lang="en" sz="1100"/>
                        <a:t>margaritas are always a flowing</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positive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100"/>
                        <a:t>drink item</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Menu Variety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265550">
                <a:tc>
                  <a:txBody>
                    <a:bodyPr/>
                    <a:lstStyle/>
                    <a:p>
                      <a:pPr indent="0" lvl="0" marL="0" rtl="0" algn="l">
                        <a:spcBef>
                          <a:spcPts val="0"/>
                        </a:spcBef>
                        <a:spcAft>
                          <a:spcPts val="0"/>
                        </a:spcAft>
                        <a:buNone/>
                      </a:pPr>
                      <a:r>
                        <a:rPr lang="en" sz="1100"/>
                        <a:t>staff is always friendly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positive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100"/>
                        <a:t>staff demeanor</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Staff Interaction</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418100">
                <a:tc>
                  <a:txBody>
                    <a:bodyPr/>
                    <a:lstStyle/>
                    <a:p>
                      <a:pPr indent="0" lvl="0" marL="0" rtl="0" algn="l">
                        <a:spcBef>
                          <a:spcPts val="0"/>
                        </a:spcBef>
                        <a:spcAft>
                          <a:spcPts val="0"/>
                        </a:spcAft>
                        <a:buNone/>
                      </a:pPr>
                      <a:r>
                        <a:rPr lang="en" sz="1100"/>
                        <a:t>Great option in University city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positive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100"/>
                        <a:t>location</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Location</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418100">
                <a:tc>
                  <a:txBody>
                    <a:bodyPr/>
                    <a:lstStyle/>
                    <a:p>
                      <a:pPr indent="0" lvl="0" marL="0" rtl="0" algn="l">
                        <a:spcBef>
                          <a:spcPts val="0"/>
                        </a:spcBef>
                        <a:spcAft>
                          <a:spcPts val="0"/>
                        </a:spcAft>
                        <a:buNone/>
                      </a:pPr>
                      <a:r>
                        <a:rPr lang="en" sz="1100"/>
                        <a:t>occasional obnoxious diners who get too loud</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negative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100"/>
                        <a:t>noise level</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Ambience </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265550">
                <a:tc>
                  <a:txBody>
                    <a:bodyPr/>
                    <a:lstStyle/>
                    <a:p>
                      <a:pPr indent="0" lvl="0" marL="0" rtl="0" algn="l">
                        <a:spcBef>
                          <a:spcPts val="0"/>
                        </a:spcBef>
                        <a:spcAft>
                          <a:spcPts val="0"/>
                        </a:spcAft>
                        <a:buNone/>
                      </a:pPr>
                      <a:r>
                        <a:rPr lang="en" sz="1100"/>
                        <a:t>floor is a little sticky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negative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100"/>
                        <a:t>cleanliness</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Cleanliness</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265550">
                <a:tc>
                  <a:txBody>
                    <a:bodyPr/>
                    <a:lstStyle/>
                    <a:p>
                      <a:pPr indent="0" lvl="0" marL="0" rtl="0" algn="l">
                        <a:spcBef>
                          <a:spcPts val="0"/>
                        </a:spcBef>
                        <a:spcAft>
                          <a:spcPts val="0"/>
                        </a:spcAft>
                        <a:buNone/>
                      </a:pPr>
                      <a:r>
                        <a:rPr lang="en" sz="1100"/>
                        <a:t>Can be a little divey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negative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100"/>
                        <a:t>ambience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Ambience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265550">
                <a:tc>
                  <a:txBody>
                    <a:bodyPr/>
                    <a:lstStyle/>
                    <a:p>
                      <a:pPr indent="0" lvl="0" marL="0" rtl="0" algn="l">
                        <a:spcBef>
                          <a:spcPts val="0"/>
                        </a:spcBef>
                        <a:spcAft>
                          <a:spcPts val="0"/>
                        </a:spcAft>
                        <a:buNone/>
                      </a:pPr>
                      <a:r>
                        <a:rPr lang="en" sz="1100"/>
                        <a:t>tex mex style food</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neutral</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Cuisine type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Menu Variety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r h="265550">
                <a:tc>
                  <a:txBody>
                    <a:bodyPr/>
                    <a:lstStyle/>
                    <a:p>
                      <a:pPr indent="0" lvl="0" marL="0" rtl="0" algn="l">
                        <a:spcBef>
                          <a:spcPts val="0"/>
                        </a:spcBef>
                        <a:spcAft>
                          <a:spcPts val="0"/>
                        </a:spcAft>
                        <a:buNone/>
                      </a:pPr>
                      <a:r>
                        <a:rPr lang="en" sz="1100"/>
                        <a:t>food is always good</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positive</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sz="1100"/>
                        <a:t>food quality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c>
                  <a:txBody>
                    <a:bodyPr/>
                    <a:lstStyle/>
                    <a:p>
                      <a:pPr indent="0" lvl="0" marL="0" rtl="0" algn="l">
                        <a:spcBef>
                          <a:spcPts val="0"/>
                        </a:spcBef>
                        <a:spcAft>
                          <a:spcPts val="0"/>
                        </a:spcAft>
                        <a:buNone/>
                      </a:pPr>
                      <a:r>
                        <a:rPr lang="en" sz="1100"/>
                        <a:t>Food Quality</a:t>
                      </a:r>
                      <a:endParaRPr sz="1100"/>
                    </a:p>
                  </a:txBody>
                  <a:tcPr marT="63500" marB="63500" marR="63500" marL="63500">
                    <a:lnL cap="flat" cmpd="sng" w="6350">
                      <a:solidFill>
                        <a:srgbClr val="808080"/>
                      </a:solidFill>
                      <a:prstDash val="solid"/>
                      <a:round/>
                      <a:headEnd len="sm" w="sm" type="none"/>
                      <a:tailEnd len="sm" w="sm" type="none"/>
                    </a:lnL>
                    <a:lnR cap="flat" cmpd="sng" w="6350">
                      <a:solidFill>
                        <a:srgbClr val="808080"/>
                      </a:solidFill>
                      <a:prstDash val="solid"/>
                      <a:round/>
                      <a:headEnd len="sm" w="sm" type="none"/>
                      <a:tailEnd len="sm" w="sm" type="none"/>
                    </a:lnR>
                    <a:lnT cap="flat" cmpd="sng" w="6350">
                      <a:solidFill>
                        <a:srgbClr val="808080"/>
                      </a:solidFill>
                      <a:prstDash val="solid"/>
                      <a:round/>
                      <a:headEnd len="sm" w="sm" type="none"/>
                      <a:tailEnd len="sm" w="sm" type="none"/>
                    </a:lnT>
                    <a:lnB cap="flat" cmpd="sng" w="6350">
                      <a:solidFill>
                        <a:srgbClr val="808080"/>
                      </a:solidFill>
                      <a:prstDash val="solid"/>
                      <a:round/>
                      <a:headEnd len="sm" w="sm" type="none"/>
                      <a:tailEnd len="sm" w="sm" type="none"/>
                    </a:lnB>
                    <a:no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pic>
        <p:nvPicPr>
          <p:cNvPr id="159" name="Google Shape;159;p28"/>
          <p:cNvPicPr preferRelativeResize="0"/>
          <p:nvPr/>
        </p:nvPicPr>
        <p:blipFill>
          <a:blip r:embed="rId4">
            <a:alphaModFix/>
          </a:blip>
          <a:stretch>
            <a:fillRect/>
          </a:stretch>
        </p:blipFill>
        <p:spPr>
          <a:xfrm>
            <a:off x="152400" y="152400"/>
            <a:ext cx="8839200" cy="440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pic>
        <p:nvPicPr>
          <p:cNvPr id="164" name="Google Shape;164;p29"/>
          <p:cNvPicPr preferRelativeResize="0"/>
          <p:nvPr/>
        </p:nvPicPr>
        <p:blipFill>
          <a:blip r:embed="rId4">
            <a:alphaModFix/>
          </a:blip>
          <a:stretch>
            <a:fillRect/>
          </a:stretch>
        </p:blipFill>
        <p:spPr>
          <a:xfrm>
            <a:off x="152400" y="152400"/>
            <a:ext cx="8790399" cy="4364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30"/>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Pandemic Shock Analysis - </a:t>
            </a:r>
            <a:r>
              <a:rPr lang="en">
                <a:solidFill>
                  <a:srgbClr val="005035"/>
                </a:solidFill>
                <a:latin typeface="Oswald"/>
                <a:ea typeface="Oswald"/>
                <a:cs typeface="Oswald"/>
                <a:sym typeface="Oswald"/>
              </a:rPr>
              <a:t>Review </a:t>
            </a:r>
            <a:r>
              <a:rPr lang="en">
                <a:solidFill>
                  <a:srgbClr val="005035"/>
                </a:solidFill>
                <a:latin typeface="Oswald"/>
                <a:ea typeface="Oswald"/>
                <a:cs typeface="Oswald"/>
                <a:sym typeface="Oswald"/>
              </a:rPr>
              <a:t>Frequency</a:t>
            </a:r>
            <a:endParaRPr>
              <a:solidFill>
                <a:srgbClr val="005035"/>
              </a:solidFill>
              <a:latin typeface="Oswald"/>
              <a:ea typeface="Oswald"/>
              <a:cs typeface="Oswald"/>
              <a:sym typeface="Oswald"/>
            </a:endParaRPr>
          </a:p>
        </p:txBody>
      </p:sp>
      <p:pic>
        <p:nvPicPr>
          <p:cNvPr id="170" name="Google Shape;170;p30"/>
          <p:cNvPicPr preferRelativeResize="0"/>
          <p:nvPr/>
        </p:nvPicPr>
        <p:blipFill>
          <a:blip r:embed="rId4">
            <a:alphaModFix/>
          </a:blip>
          <a:stretch>
            <a:fillRect/>
          </a:stretch>
        </p:blipFill>
        <p:spPr>
          <a:xfrm>
            <a:off x="196425" y="1052750"/>
            <a:ext cx="4783200" cy="2216525"/>
          </a:xfrm>
          <a:prstGeom prst="rect">
            <a:avLst/>
          </a:prstGeom>
          <a:noFill/>
          <a:ln>
            <a:noFill/>
          </a:ln>
        </p:spPr>
      </p:pic>
      <p:pic>
        <p:nvPicPr>
          <p:cNvPr id="171" name="Google Shape;171;p30"/>
          <p:cNvPicPr preferRelativeResize="0"/>
          <p:nvPr/>
        </p:nvPicPr>
        <p:blipFill>
          <a:blip r:embed="rId5">
            <a:alphaModFix/>
          </a:blip>
          <a:stretch>
            <a:fillRect/>
          </a:stretch>
        </p:blipFill>
        <p:spPr>
          <a:xfrm>
            <a:off x="5135350" y="983225"/>
            <a:ext cx="3743799" cy="3469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1"/>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Pandemic Shock Analysis - Review Sentiment</a:t>
            </a:r>
            <a:endParaRPr>
              <a:solidFill>
                <a:srgbClr val="005035"/>
              </a:solidFill>
              <a:latin typeface="Oswald"/>
              <a:ea typeface="Oswald"/>
              <a:cs typeface="Oswald"/>
              <a:sym typeface="Oswald"/>
            </a:endParaRPr>
          </a:p>
        </p:txBody>
      </p:sp>
      <p:pic>
        <p:nvPicPr>
          <p:cNvPr id="177" name="Google Shape;177;p31"/>
          <p:cNvPicPr preferRelativeResize="0"/>
          <p:nvPr/>
        </p:nvPicPr>
        <p:blipFill>
          <a:blip r:embed="rId4">
            <a:alphaModFix/>
          </a:blip>
          <a:stretch>
            <a:fillRect/>
          </a:stretch>
        </p:blipFill>
        <p:spPr>
          <a:xfrm>
            <a:off x="465325" y="1017725"/>
            <a:ext cx="3741449" cy="2232000"/>
          </a:xfrm>
          <a:prstGeom prst="rect">
            <a:avLst/>
          </a:prstGeom>
          <a:noFill/>
          <a:ln>
            <a:noFill/>
          </a:ln>
        </p:spPr>
      </p:pic>
      <p:pic>
        <p:nvPicPr>
          <p:cNvPr id="178" name="Google Shape;178;p31"/>
          <p:cNvPicPr preferRelativeResize="0"/>
          <p:nvPr/>
        </p:nvPicPr>
        <p:blipFill>
          <a:blip r:embed="rId5">
            <a:alphaModFix/>
          </a:blip>
          <a:stretch>
            <a:fillRect/>
          </a:stretch>
        </p:blipFill>
        <p:spPr>
          <a:xfrm>
            <a:off x="5240462" y="3127500"/>
            <a:ext cx="2972100" cy="1377250"/>
          </a:xfrm>
          <a:prstGeom prst="rect">
            <a:avLst/>
          </a:prstGeom>
          <a:noFill/>
          <a:ln>
            <a:noFill/>
          </a:ln>
        </p:spPr>
      </p:pic>
      <p:pic>
        <p:nvPicPr>
          <p:cNvPr id="179" name="Google Shape;179;p31"/>
          <p:cNvPicPr preferRelativeResize="0"/>
          <p:nvPr/>
        </p:nvPicPr>
        <p:blipFill rotWithShape="1">
          <a:blip r:embed="rId6">
            <a:alphaModFix/>
          </a:blip>
          <a:srcRect b="5177" l="5177" r="0" t="0"/>
          <a:stretch/>
        </p:blipFill>
        <p:spPr>
          <a:xfrm>
            <a:off x="4749075" y="964075"/>
            <a:ext cx="3954874" cy="20734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2"/>
          <p:cNvSpPr txBox="1"/>
          <p:nvPr>
            <p:ph idx="4294967295" type="title"/>
          </p:nvPr>
        </p:nvSpPr>
        <p:spPr>
          <a:xfrm>
            <a:off x="311700" y="1627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6320">
                <a:solidFill>
                  <a:srgbClr val="005035"/>
                </a:solidFill>
                <a:latin typeface="Oswald"/>
                <a:ea typeface="Oswald"/>
                <a:cs typeface="Oswald"/>
                <a:sym typeface="Oswald"/>
              </a:rPr>
              <a:t>Questions?</a:t>
            </a:r>
            <a:endParaRPr sz="6320">
              <a:solidFill>
                <a:srgbClr val="005035"/>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idx="4294967295" type="title"/>
          </p:nvPr>
        </p:nvSpPr>
        <p:spPr>
          <a:xfrm>
            <a:off x="277350" y="451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005035"/>
                </a:solidFill>
                <a:latin typeface="Oswald"/>
                <a:ea typeface="Oswald"/>
                <a:cs typeface="Oswald"/>
                <a:sym typeface="Oswald"/>
              </a:rPr>
              <a:t>Background</a:t>
            </a:r>
            <a:endParaRPr sz="2520">
              <a:solidFill>
                <a:srgbClr val="005035"/>
              </a:solidFill>
              <a:latin typeface="Oswald"/>
              <a:ea typeface="Oswald"/>
              <a:cs typeface="Oswald"/>
              <a:sym typeface="Oswald"/>
            </a:endParaRPr>
          </a:p>
        </p:txBody>
      </p:sp>
      <p:sp>
        <p:nvSpPr>
          <p:cNvPr id="67" name="Google Shape;67;p1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050">
                <a:solidFill>
                  <a:schemeClr val="dk1"/>
                </a:solidFill>
              </a:rPr>
              <a:t>We chose Option 4: Yelp Open Dataset and limited the data to restaurants in Philadelphia and reviews from 2012 to 2022. Philadelphia’s dining landscape is thriving, blending historic culinary traditions with innovative concepts. According to Yelp data and industry analyses:</a:t>
            </a:r>
            <a:endParaRPr sz="1050">
              <a:solidFill>
                <a:schemeClr val="dk1"/>
              </a:solidFill>
            </a:endParaRPr>
          </a:p>
          <a:p>
            <a:pPr indent="-295275" lvl="0" marL="457200" rtl="0" algn="l">
              <a:spcBef>
                <a:spcPts val="1100"/>
              </a:spcBef>
              <a:spcAft>
                <a:spcPts val="0"/>
              </a:spcAft>
              <a:buClr>
                <a:schemeClr val="dk1"/>
              </a:buClr>
              <a:buSzPts val="1050"/>
              <a:buChar char="●"/>
            </a:pPr>
            <a:r>
              <a:rPr b="1" lang="en" sz="1050">
                <a:solidFill>
                  <a:schemeClr val="dk1"/>
                </a:solidFill>
              </a:rPr>
              <a:t>Scale &amp; Density</a:t>
            </a:r>
            <a:r>
              <a:rPr lang="en" sz="1050">
                <a:solidFill>
                  <a:schemeClr val="dk1"/>
                </a:solidFill>
              </a:rPr>
              <a:t>: Our Philadelphia data set has </a:t>
            </a:r>
            <a:r>
              <a:rPr b="1" lang="en" sz="1050">
                <a:solidFill>
                  <a:schemeClr val="dk1"/>
                </a:solidFill>
              </a:rPr>
              <a:t>over 5,800 restaurants</a:t>
            </a:r>
            <a:r>
              <a:rPr lang="en" sz="1050">
                <a:solidFill>
                  <a:schemeClr val="dk1"/>
                </a:solidFill>
              </a:rPr>
              <a:t>, averaging </a:t>
            </a:r>
            <a:r>
              <a:rPr b="1" lang="en" sz="1050">
                <a:solidFill>
                  <a:schemeClr val="dk1"/>
                </a:solidFill>
              </a:rPr>
              <a:t>45 restaurants per square mile</a:t>
            </a:r>
            <a:r>
              <a:rPr lang="en" sz="1050">
                <a:solidFill>
                  <a:schemeClr val="dk1"/>
                </a:solidFill>
              </a:rPr>
              <a:t>, making it one of the most vibrant food cities in the U.S.</a:t>
            </a:r>
            <a:endParaRPr sz="1050">
              <a:solidFill>
                <a:srgbClr val="464FEB"/>
              </a:solidFill>
            </a:endParaRPr>
          </a:p>
          <a:p>
            <a:pPr indent="-295275" lvl="0" marL="457200" rtl="0" algn="l">
              <a:spcBef>
                <a:spcPts val="0"/>
              </a:spcBef>
              <a:spcAft>
                <a:spcPts val="0"/>
              </a:spcAft>
              <a:buClr>
                <a:schemeClr val="dk1"/>
              </a:buClr>
              <a:buSzPts val="1050"/>
              <a:buChar char="●"/>
            </a:pPr>
            <a:r>
              <a:rPr b="1" lang="en" sz="1050">
                <a:solidFill>
                  <a:schemeClr val="dk1"/>
                </a:solidFill>
              </a:rPr>
              <a:t>Consumer Behavior</a:t>
            </a:r>
            <a:r>
              <a:rPr lang="en" sz="1050">
                <a:solidFill>
                  <a:schemeClr val="dk1"/>
                </a:solidFill>
              </a:rPr>
              <a:t>: Online reviews play a major role in dining decisions—</a:t>
            </a:r>
            <a:r>
              <a:rPr b="1" lang="en" sz="1050">
                <a:solidFill>
                  <a:schemeClr val="dk1"/>
                </a:solidFill>
              </a:rPr>
              <a:t>67% of millennials and 52% of Gen Z diners</a:t>
            </a:r>
            <a:r>
              <a:rPr lang="en" sz="1050">
                <a:solidFill>
                  <a:schemeClr val="dk1"/>
                </a:solidFill>
              </a:rPr>
              <a:t> choose new restaurants based on positive online feedback, with Yelp being a leading influence.</a:t>
            </a:r>
            <a:r>
              <a:rPr lang="en" sz="1050">
                <a:solidFill>
                  <a:schemeClr val="dk1"/>
                </a:solidFill>
                <a:uFill>
                  <a:noFill/>
                </a:uFill>
                <a:hlinkClick r:id="rId4">
                  <a:extLst>
                    <a:ext uri="{A12FA001-AC4F-418D-AE19-62706E023703}">
                      <ahyp:hlinkClr val="tx"/>
                    </a:ext>
                  </a:extLst>
                </a:hlinkClick>
              </a:rPr>
              <a:t> </a:t>
            </a:r>
            <a:endParaRPr sz="1050">
              <a:solidFill>
                <a:srgbClr val="464FEB"/>
              </a:solidFill>
            </a:endParaRPr>
          </a:p>
          <a:p>
            <a:pPr indent="-295275" lvl="0" marL="457200" rtl="0" algn="l">
              <a:spcBef>
                <a:spcPts val="0"/>
              </a:spcBef>
              <a:spcAft>
                <a:spcPts val="0"/>
              </a:spcAft>
              <a:buClr>
                <a:schemeClr val="dk1"/>
              </a:buClr>
              <a:buSzPts val="1050"/>
              <a:buChar char="●"/>
            </a:pPr>
            <a:r>
              <a:rPr b="1" lang="en" sz="1050">
                <a:solidFill>
                  <a:schemeClr val="dk1"/>
                </a:solidFill>
              </a:rPr>
              <a:t>Cuisine Diversity</a:t>
            </a:r>
            <a:r>
              <a:rPr lang="en" sz="1050">
                <a:solidFill>
                  <a:schemeClr val="dk1"/>
                </a:solidFill>
              </a:rPr>
              <a:t>: Yelp data highlights strong representation of </a:t>
            </a:r>
            <a:r>
              <a:rPr b="1" lang="en" sz="1050">
                <a:solidFill>
                  <a:schemeClr val="dk1"/>
                </a:solidFill>
              </a:rPr>
              <a:t>Italian, New American</a:t>
            </a:r>
            <a:r>
              <a:rPr lang="en" sz="1050">
                <a:solidFill>
                  <a:schemeClr val="dk1"/>
                </a:solidFill>
              </a:rPr>
              <a:t> </a:t>
            </a:r>
            <a:r>
              <a:rPr b="1" lang="en" sz="1050">
                <a:solidFill>
                  <a:schemeClr val="dk1"/>
                </a:solidFill>
              </a:rPr>
              <a:t>and Seafood</a:t>
            </a:r>
            <a:r>
              <a:rPr lang="en" sz="1050">
                <a:solidFill>
                  <a:schemeClr val="dk1"/>
                </a:solidFill>
              </a:rPr>
              <a:t> cuisines, alongside a growing presence of </a:t>
            </a:r>
            <a:r>
              <a:rPr b="1" lang="en" sz="1050">
                <a:solidFill>
                  <a:schemeClr val="dk1"/>
                </a:solidFill>
              </a:rPr>
              <a:t>Brunch/Coffee and Tee Spots</a:t>
            </a:r>
            <a:r>
              <a:rPr lang="en" sz="1050">
                <a:solidFill>
                  <a:schemeClr val="dk1"/>
                </a:solidFill>
              </a:rPr>
              <a:t>.</a:t>
            </a:r>
            <a:r>
              <a:rPr lang="en" sz="1050">
                <a:solidFill>
                  <a:schemeClr val="dk1"/>
                </a:solidFill>
                <a:uFill>
                  <a:noFill/>
                </a:uFill>
                <a:hlinkClick r:id="rId5">
                  <a:extLst>
                    <a:ext uri="{A12FA001-AC4F-418D-AE19-62706E023703}">
                      <ahyp:hlinkClr val="tx"/>
                    </a:ext>
                  </a:extLst>
                </a:hlinkClick>
              </a:rPr>
              <a:t> </a:t>
            </a:r>
            <a:endParaRPr sz="1050">
              <a:solidFill>
                <a:srgbClr val="464FEB"/>
              </a:solidFill>
            </a:endParaRPr>
          </a:p>
          <a:p>
            <a:pPr indent="-295275" lvl="0" marL="457200" rtl="0" algn="l">
              <a:spcBef>
                <a:spcPts val="0"/>
              </a:spcBef>
              <a:spcAft>
                <a:spcPts val="0"/>
              </a:spcAft>
              <a:buClr>
                <a:schemeClr val="dk1"/>
              </a:buClr>
              <a:buSzPts val="1050"/>
              <a:buChar char="●"/>
            </a:pPr>
            <a:r>
              <a:rPr b="1" lang="en" sz="1050">
                <a:solidFill>
                  <a:schemeClr val="dk1"/>
                </a:solidFill>
              </a:rPr>
              <a:t>Industry Momentum</a:t>
            </a:r>
            <a:r>
              <a:rPr lang="en" sz="1050">
                <a:solidFill>
                  <a:schemeClr val="dk1"/>
                </a:solidFill>
              </a:rPr>
              <a:t>: Despite pandemic challenges, Yelp reports </a:t>
            </a:r>
            <a:r>
              <a:rPr b="1" lang="en" sz="1050">
                <a:solidFill>
                  <a:schemeClr val="dk1"/>
                </a:solidFill>
              </a:rPr>
              <a:t>new restaurant openings up 6% year-over-year</a:t>
            </a:r>
            <a:r>
              <a:rPr lang="en" sz="1050">
                <a:solidFill>
                  <a:schemeClr val="dk1"/>
                </a:solidFill>
              </a:rPr>
              <a:t>, signaling strong recovery and expansion</a:t>
            </a:r>
            <a:endParaRPr sz="1050">
              <a:solidFill>
                <a:schemeClr val="dk1"/>
              </a:solidFill>
            </a:endParaRPr>
          </a:p>
          <a:p>
            <a:pPr indent="0" lvl="0" marL="0" rtl="0" algn="l">
              <a:spcBef>
                <a:spcPts val="11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3"/>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References </a:t>
            </a:r>
            <a:endParaRPr>
              <a:solidFill>
                <a:srgbClr val="005035"/>
              </a:solidFill>
              <a:latin typeface="Oswald"/>
              <a:ea typeface="Oswald"/>
              <a:cs typeface="Oswald"/>
              <a:sym typeface="Oswald"/>
            </a:endParaRPr>
          </a:p>
        </p:txBody>
      </p:sp>
      <p:sp>
        <p:nvSpPr>
          <p:cNvPr id="190" name="Google Shape;190;p3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42857"/>
              </a:lnSpc>
              <a:spcBef>
                <a:spcPts val="0"/>
              </a:spcBef>
              <a:spcAft>
                <a:spcPts val="0"/>
              </a:spcAft>
              <a:buNone/>
            </a:pPr>
            <a:r>
              <a:rPr lang="en" sz="1050">
                <a:solidFill>
                  <a:schemeClr val="dk1"/>
                </a:solidFill>
              </a:rPr>
              <a:t>Foodylytics. (2025). </a:t>
            </a:r>
            <a:r>
              <a:rPr i="1" lang="en" sz="1050">
                <a:solidFill>
                  <a:schemeClr val="dk1"/>
                </a:solidFill>
              </a:rPr>
              <a:t>Philadelphia restaurant market statistics</a:t>
            </a:r>
            <a:r>
              <a:rPr lang="en" sz="1050">
                <a:solidFill>
                  <a:schemeClr val="dk1"/>
                </a:solidFill>
              </a:rPr>
              <a:t>. Retrieved from</a:t>
            </a:r>
            <a:r>
              <a:rPr lang="en" sz="1050">
                <a:solidFill>
                  <a:schemeClr val="dk1"/>
                </a:solidFill>
                <a:uFill>
                  <a:noFill/>
                </a:uFill>
                <a:hlinkClick r:id="rId4">
                  <a:extLst>
                    <a:ext uri="{A12FA001-AC4F-418D-AE19-62706E023703}">
                      <ahyp:hlinkClr val="tx"/>
                    </a:ext>
                  </a:extLst>
                </a:hlinkClick>
              </a:rPr>
              <a:t> </a:t>
            </a:r>
            <a:r>
              <a:rPr lang="en" sz="1050">
                <a:solidFill>
                  <a:srgbClr val="464FEB"/>
                </a:solidFill>
                <a:uFill>
                  <a:noFill/>
                </a:uFill>
                <a:hlinkClick r:id="rId5">
                  <a:extLst>
                    <a:ext uri="{A12FA001-AC4F-418D-AE19-62706E023703}">
                      <ahyp:hlinkClr val="tx"/>
                    </a:ext>
                  </a:extLst>
                </a:hlinkClick>
              </a:rPr>
              <a:t>https://www.foodylytics.com/statistics/pennsylvania/philadelphia</a:t>
            </a:r>
            <a:endParaRPr sz="1050">
              <a:solidFill>
                <a:srgbClr val="464FEB"/>
              </a:solidFill>
            </a:endParaRPr>
          </a:p>
          <a:p>
            <a:pPr indent="0" lvl="0" marL="0" rtl="0" algn="l">
              <a:lnSpc>
                <a:spcPct val="142857"/>
              </a:lnSpc>
              <a:spcBef>
                <a:spcPts val="0"/>
              </a:spcBef>
              <a:spcAft>
                <a:spcPts val="0"/>
              </a:spcAft>
              <a:buNone/>
            </a:pPr>
            <a:r>
              <a:t/>
            </a:r>
            <a:endParaRPr sz="1050">
              <a:solidFill>
                <a:srgbClr val="464FEB"/>
              </a:solidFill>
            </a:endParaRPr>
          </a:p>
          <a:p>
            <a:pPr indent="0" lvl="0" marL="0" rtl="0" algn="l">
              <a:lnSpc>
                <a:spcPct val="142857"/>
              </a:lnSpc>
              <a:spcBef>
                <a:spcPts val="0"/>
              </a:spcBef>
              <a:spcAft>
                <a:spcPts val="0"/>
              </a:spcAft>
              <a:buNone/>
            </a:pPr>
            <a:r>
              <a:rPr lang="en" sz="1050">
                <a:solidFill>
                  <a:schemeClr val="dk1"/>
                </a:solidFill>
              </a:rPr>
              <a:t>Stacker. (2025, January 31). </a:t>
            </a:r>
            <a:r>
              <a:rPr i="1" lang="en" sz="1050">
                <a:solidFill>
                  <a:schemeClr val="dk1"/>
                </a:solidFill>
              </a:rPr>
              <a:t>Highest-rated restaurants in Philadelphia by diners</a:t>
            </a:r>
            <a:r>
              <a:rPr lang="en" sz="1050">
                <a:solidFill>
                  <a:schemeClr val="dk1"/>
                </a:solidFill>
              </a:rPr>
              <a:t>. Retrieved from</a:t>
            </a:r>
            <a:r>
              <a:rPr lang="en" sz="1050">
                <a:solidFill>
                  <a:schemeClr val="dk1"/>
                </a:solidFill>
                <a:uFill>
                  <a:noFill/>
                </a:uFill>
                <a:hlinkClick r:id="rId6">
                  <a:extLst>
                    <a:ext uri="{A12FA001-AC4F-418D-AE19-62706E023703}">
                      <ahyp:hlinkClr val="tx"/>
                    </a:ext>
                  </a:extLst>
                </a:hlinkClick>
              </a:rPr>
              <a:t> </a:t>
            </a:r>
            <a:r>
              <a:rPr lang="en" sz="1050">
                <a:solidFill>
                  <a:srgbClr val="464FEB"/>
                </a:solidFill>
                <a:uFill>
                  <a:noFill/>
                </a:uFill>
                <a:hlinkClick r:id="rId7">
                  <a:extLst>
                    <a:ext uri="{A12FA001-AC4F-418D-AE19-62706E023703}">
                      <ahyp:hlinkClr val="tx"/>
                    </a:ext>
                  </a:extLst>
                </a:hlinkClick>
              </a:rPr>
              <a:t>https://stacker.com/stories/pennsylvania/philadelphia/highest-rated-restaurants-philadelphia-diners</a:t>
            </a:r>
            <a:endParaRPr sz="1050">
              <a:solidFill>
                <a:srgbClr val="464FEB"/>
              </a:solidFill>
            </a:endParaRPr>
          </a:p>
          <a:p>
            <a:pPr indent="0" lvl="0" marL="0" rtl="0" algn="l">
              <a:lnSpc>
                <a:spcPct val="142857"/>
              </a:lnSpc>
              <a:spcBef>
                <a:spcPts val="0"/>
              </a:spcBef>
              <a:spcAft>
                <a:spcPts val="0"/>
              </a:spcAft>
              <a:buNone/>
            </a:pPr>
            <a:r>
              <a:t/>
            </a:r>
            <a:endParaRPr sz="1050">
              <a:solidFill>
                <a:srgbClr val="464FEB"/>
              </a:solidFill>
            </a:endParaRPr>
          </a:p>
          <a:p>
            <a:pPr indent="0" lvl="0" marL="0" rtl="0" algn="l">
              <a:lnSpc>
                <a:spcPct val="142857"/>
              </a:lnSpc>
              <a:spcBef>
                <a:spcPts val="0"/>
              </a:spcBef>
              <a:spcAft>
                <a:spcPts val="0"/>
              </a:spcAft>
              <a:buNone/>
            </a:pPr>
            <a:r>
              <a:rPr lang="en" sz="1050">
                <a:solidFill>
                  <a:schemeClr val="dk1"/>
                </a:solidFill>
              </a:rPr>
              <a:t>Axios. (2024, January 24). </a:t>
            </a:r>
            <a:r>
              <a:rPr i="1" lang="en" sz="1050">
                <a:solidFill>
                  <a:schemeClr val="dk1"/>
                </a:solidFill>
              </a:rPr>
              <a:t>New business openings show restaurants leading recovery in Philadelphia</a:t>
            </a:r>
            <a:r>
              <a:rPr lang="en" sz="1050">
                <a:solidFill>
                  <a:schemeClr val="dk1"/>
                </a:solidFill>
              </a:rPr>
              <a:t>. Retrieved from</a:t>
            </a:r>
            <a:r>
              <a:rPr lang="en" sz="1050">
                <a:solidFill>
                  <a:schemeClr val="dk1"/>
                </a:solidFill>
                <a:uFill>
                  <a:noFill/>
                </a:uFill>
                <a:hlinkClick r:id="rId8">
                  <a:extLst>
                    <a:ext uri="{A12FA001-AC4F-418D-AE19-62706E023703}">
                      <ahyp:hlinkClr val="tx"/>
                    </a:ext>
                  </a:extLst>
                </a:hlinkClick>
              </a:rPr>
              <a:t> </a:t>
            </a:r>
            <a:r>
              <a:rPr lang="en" sz="1050">
                <a:solidFill>
                  <a:srgbClr val="464FEB"/>
                </a:solidFill>
                <a:uFill>
                  <a:noFill/>
                </a:uFill>
                <a:hlinkClick r:id="rId9">
                  <a:extLst>
                    <a:ext uri="{A12FA001-AC4F-418D-AE19-62706E023703}">
                      <ahyp:hlinkClr val="tx"/>
                    </a:ext>
                  </a:extLst>
                </a:hlinkClick>
              </a:rPr>
              <a:t>https://www.axios.com/local/philadelphia/2024/01/24/new-business-openings-restaurants-recovery</a:t>
            </a:r>
            <a:endParaRPr sz="1050">
              <a:solidFill>
                <a:srgbClr val="464FEB"/>
              </a:solidFill>
            </a:endParaRPr>
          </a:p>
          <a:p>
            <a:pPr indent="0" lvl="0" marL="0" rtl="0" algn="l">
              <a:lnSpc>
                <a:spcPct val="142857"/>
              </a:lnSpc>
              <a:spcBef>
                <a:spcPts val="0"/>
              </a:spcBef>
              <a:spcAft>
                <a:spcPts val="0"/>
              </a:spcAft>
              <a:buNone/>
            </a:pPr>
            <a:r>
              <a:t/>
            </a:r>
            <a:endParaRPr sz="1050">
              <a:solidFill>
                <a:srgbClr val="464FEB"/>
              </a:solidFill>
            </a:endParaRPr>
          </a:p>
          <a:p>
            <a:pPr indent="0" lvl="0" marL="0" rtl="0" algn="l">
              <a:lnSpc>
                <a:spcPct val="142857"/>
              </a:lnSpc>
              <a:spcBef>
                <a:spcPts val="0"/>
              </a:spcBef>
              <a:spcAft>
                <a:spcPts val="0"/>
              </a:spcAft>
              <a:buClr>
                <a:schemeClr val="dk1"/>
              </a:buClr>
              <a:buSzPts val="1100"/>
              <a:buFont typeface="Arial"/>
              <a:buNone/>
            </a:pPr>
            <a:r>
              <a:t/>
            </a:r>
            <a:endParaRPr sz="1050">
              <a:solidFill>
                <a:srgbClr val="464FEB"/>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Assumptions </a:t>
            </a:r>
            <a:endParaRPr>
              <a:solidFill>
                <a:srgbClr val="005035"/>
              </a:solidFill>
              <a:latin typeface="Oswald"/>
              <a:ea typeface="Oswald"/>
              <a:cs typeface="Oswald"/>
              <a:sym typeface="Oswald"/>
            </a:endParaRPr>
          </a:p>
        </p:txBody>
      </p:sp>
      <p:sp>
        <p:nvSpPr>
          <p:cNvPr id="73" name="Google Shape;73;p16"/>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Restaurant Age</a:t>
            </a:r>
            <a:endParaRPr/>
          </a:p>
          <a:p>
            <a:pPr indent="-342900" lvl="0" marL="457200" rtl="0" algn="l">
              <a:spcBef>
                <a:spcPts val="1200"/>
              </a:spcBef>
              <a:spcAft>
                <a:spcPts val="0"/>
              </a:spcAft>
              <a:buSzPts val="1800"/>
              <a:buChar char="-"/>
            </a:pPr>
            <a:r>
              <a:rPr lang="en"/>
              <a:t>Since there was no variable to determine the age of a restaurant, we created a variable that takes into account the oldest </a:t>
            </a:r>
            <a:r>
              <a:rPr lang="en"/>
              <a:t>review</a:t>
            </a:r>
            <a:r>
              <a:rPr lang="en"/>
              <a:t> and if it was created after Jan of 2020, we would consider the restaurant to be ‘new’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441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5034"/>
                </a:solidFill>
              </a:rPr>
              <a:t>Data Extraction/Filtering</a:t>
            </a:r>
            <a:endParaRPr>
              <a:solidFill>
                <a:srgbClr val="135034"/>
              </a:solidFill>
            </a:endParaRPr>
          </a:p>
        </p:txBody>
      </p:sp>
      <p:pic>
        <p:nvPicPr>
          <p:cNvPr id="79" name="Google Shape;79;p17"/>
          <p:cNvPicPr preferRelativeResize="0"/>
          <p:nvPr/>
        </p:nvPicPr>
        <p:blipFill>
          <a:blip r:embed="rId3">
            <a:alphaModFix/>
          </a:blip>
          <a:stretch>
            <a:fillRect/>
          </a:stretch>
        </p:blipFill>
        <p:spPr>
          <a:xfrm>
            <a:off x="400974" y="1141775"/>
            <a:ext cx="2524425" cy="1266825"/>
          </a:xfrm>
          <a:prstGeom prst="rect">
            <a:avLst/>
          </a:prstGeom>
          <a:noFill/>
          <a:ln>
            <a:noFill/>
          </a:ln>
        </p:spPr>
      </p:pic>
      <p:pic>
        <p:nvPicPr>
          <p:cNvPr id="80" name="Google Shape;80;p17"/>
          <p:cNvPicPr preferRelativeResize="0"/>
          <p:nvPr/>
        </p:nvPicPr>
        <p:blipFill>
          <a:blip r:embed="rId4">
            <a:alphaModFix/>
          </a:blip>
          <a:stretch>
            <a:fillRect/>
          </a:stretch>
        </p:blipFill>
        <p:spPr>
          <a:xfrm>
            <a:off x="311700" y="2906651"/>
            <a:ext cx="2907400" cy="1662475"/>
          </a:xfrm>
          <a:prstGeom prst="rect">
            <a:avLst/>
          </a:prstGeom>
          <a:noFill/>
          <a:ln>
            <a:noFill/>
          </a:ln>
        </p:spPr>
      </p:pic>
      <p:sp>
        <p:nvSpPr>
          <p:cNvPr id="81" name="Google Shape;81;p17"/>
          <p:cNvSpPr/>
          <p:nvPr/>
        </p:nvSpPr>
        <p:spPr>
          <a:xfrm>
            <a:off x="3742600" y="2408600"/>
            <a:ext cx="1277400" cy="24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7"/>
          <p:cNvSpPr/>
          <p:nvPr/>
        </p:nvSpPr>
        <p:spPr>
          <a:xfrm>
            <a:off x="1400900" y="2568325"/>
            <a:ext cx="267900" cy="240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 name="Google Shape;83;p17"/>
          <p:cNvPicPr preferRelativeResize="0"/>
          <p:nvPr/>
        </p:nvPicPr>
        <p:blipFill>
          <a:blip r:embed="rId5">
            <a:alphaModFix/>
          </a:blip>
          <a:stretch>
            <a:fillRect/>
          </a:stretch>
        </p:blipFill>
        <p:spPr>
          <a:xfrm>
            <a:off x="5742375" y="521550"/>
            <a:ext cx="2638425" cy="1914525"/>
          </a:xfrm>
          <a:prstGeom prst="rect">
            <a:avLst/>
          </a:prstGeom>
          <a:noFill/>
          <a:ln>
            <a:noFill/>
          </a:ln>
        </p:spPr>
      </p:pic>
      <p:sp>
        <p:nvSpPr>
          <p:cNvPr id="84" name="Google Shape;84;p17"/>
          <p:cNvSpPr txBox="1"/>
          <p:nvPr/>
        </p:nvSpPr>
        <p:spPr>
          <a:xfrm>
            <a:off x="5171000" y="2906650"/>
            <a:ext cx="3502200" cy="1799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Extracting raw dataset from Yelp</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Filtering for </a:t>
            </a:r>
            <a:r>
              <a:rPr lang="en" sz="1200">
                <a:solidFill>
                  <a:schemeClr val="dk2"/>
                </a:solidFill>
              </a:rPr>
              <a:t>Philly</a:t>
            </a:r>
            <a:r>
              <a:rPr lang="en" sz="1200">
                <a:solidFill>
                  <a:schemeClr val="dk2"/>
                </a:solidFill>
              </a:rPr>
              <a:t> </a:t>
            </a:r>
            <a:r>
              <a:rPr lang="en" sz="1200">
                <a:solidFill>
                  <a:schemeClr val="dk2"/>
                </a:solidFill>
              </a:rPr>
              <a:t>restaurants</a:t>
            </a:r>
            <a:r>
              <a:rPr lang="en" sz="1200">
                <a:solidFill>
                  <a:schemeClr val="dk2"/>
                </a:solidFill>
              </a:rPr>
              <a:t> only</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Saving subset as Parquet files to save space vs csv</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Using joins by “business_id and user_id” to connect tables</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8"/>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Power BI </a:t>
            </a:r>
            <a:endParaRPr>
              <a:solidFill>
                <a:srgbClr val="005035"/>
              </a:solidFill>
              <a:latin typeface="Oswald"/>
              <a:ea typeface="Oswald"/>
              <a:cs typeface="Oswald"/>
              <a:sym typeface="Oswald"/>
            </a:endParaRPr>
          </a:p>
        </p:txBody>
      </p:sp>
      <p:pic>
        <p:nvPicPr>
          <p:cNvPr id="90" name="Google Shape;90;p18"/>
          <p:cNvPicPr preferRelativeResize="0"/>
          <p:nvPr/>
        </p:nvPicPr>
        <p:blipFill>
          <a:blip r:embed="rId4">
            <a:alphaModFix/>
          </a:blip>
          <a:stretch>
            <a:fillRect/>
          </a:stretch>
        </p:blipFill>
        <p:spPr>
          <a:xfrm>
            <a:off x="1917600" y="445025"/>
            <a:ext cx="6804659"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9"/>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Location Analysis</a:t>
            </a:r>
            <a:r>
              <a:rPr lang="en">
                <a:solidFill>
                  <a:srgbClr val="005035"/>
                </a:solidFill>
                <a:latin typeface="Oswald"/>
                <a:ea typeface="Oswald"/>
                <a:cs typeface="Oswald"/>
                <a:sym typeface="Oswald"/>
              </a:rPr>
              <a:t> </a:t>
            </a:r>
            <a:endParaRPr>
              <a:solidFill>
                <a:srgbClr val="005035"/>
              </a:solidFill>
              <a:latin typeface="Oswald"/>
              <a:ea typeface="Oswald"/>
              <a:cs typeface="Oswald"/>
              <a:sym typeface="Oswald"/>
            </a:endParaRPr>
          </a:p>
        </p:txBody>
      </p:sp>
      <p:pic>
        <p:nvPicPr>
          <p:cNvPr id="96" name="Google Shape;96;p19"/>
          <p:cNvPicPr preferRelativeResize="0"/>
          <p:nvPr/>
        </p:nvPicPr>
        <p:blipFill>
          <a:blip r:embed="rId4">
            <a:alphaModFix/>
          </a:blip>
          <a:stretch>
            <a:fillRect/>
          </a:stretch>
        </p:blipFill>
        <p:spPr>
          <a:xfrm>
            <a:off x="311700" y="1087175"/>
            <a:ext cx="3807150" cy="3384775"/>
          </a:xfrm>
          <a:prstGeom prst="rect">
            <a:avLst/>
          </a:prstGeom>
          <a:noFill/>
          <a:ln>
            <a:noFill/>
          </a:ln>
        </p:spPr>
      </p:pic>
      <p:pic>
        <p:nvPicPr>
          <p:cNvPr id="97" name="Google Shape;97;p19"/>
          <p:cNvPicPr preferRelativeResize="0"/>
          <p:nvPr/>
        </p:nvPicPr>
        <p:blipFill>
          <a:blip r:embed="rId5">
            <a:alphaModFix/>
          </a:blip>
          <a:stretch>
            <a:fillRect/>
          </a:stretch>
        </p:blipFill>
        <p:spPr>
          <a:xfrm>
            <a:off x="5008675" y="1087175"/>
            <a:ext cx="3895175" cy="3384775"/>
          </a:xfrm>
          <a:prstGeom prst="rect">
            <a:avLst/>
          </a:prstGeom>
          <a:noFill/>
          <a:ln>
            <a:noFill/>
          </a:ln>
        </p:spPr>
      </p:pic>
      <p:sp>
        <p:nvSpPr>
          <p:cNvPr id="98" name="Google Shape;98;p19"/>
          <p:cNvSpPr/>
          <p:nvPr/>
        </p:nvSpPr>
        <p:spPr>
          <a:xfrm>
            <a:off x="4174638" y="2451600"/>
            <a:ext cx="794700" cy="24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9"/>
          <p:cNvSpPr/>
          <p:nvPr/>
        </p:nvSpPr>
        <p:spPr>
          <a:xfrm>
            <a:off x="6683000" y="3048575"/>
            <a:ext cx="794700" cy="768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0"/>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Exploratory Data Analysis</a:t>
            </a:r>
            <a:endParaRPr>
              <a:solidFill>
                <a:srgbClr val="005035"/>
              </a:solidFill>
              <a:latin typeface="Oswald"/>
              <a:ea typeface="Oswald"/>
              <a:cs typeface="Oswald"/>
              <a:sym typeface="Oswald"/>
            </a:endParaRPr>
          </a:p>
        </p:txBody>
      </p:sp>
      <p:pic>
        <p:nvPicPr>
          <p:cNvPr id="105" name="Google Shape;105;p20"/>
          <p:cNvPicPr preferRelativeResize="0"/>
          <p:nvPr/>
        </p:nvPicPr>
        <p:blipFill>
          <a:blip r:embed="rId4">
            <a:alphaModFix/>
          </a:blip>
          <a:stretch>
            <a:fillRect/>
          </a:stretch>
        </p:blipFill>
        <p:spPr>
          <a:xfrm>
            <a:off x="132550" y="1170800"/>
            <a:ext cx="3562450" cy="1762400"/>
          </a:xfrm>
          <a:prstGeom prst="rect">
            <a:avLst/>
          </a:prstGeom>
          <a:noFill/>
          <a:ln>
            <a:noFill/>
          </a:ln>
        </p:spPr>
      </p:pic>
      <p:pic>
        <p:nvPicPr>
          <p:cNvPr id="106" name="Google Shape;106;p20"/>
          <p:cNvPicPr preferRelativeResize="0"/>
          <p:nvPr/>
        </p:nvPicPr>
        <p:blipFill>
          <a:blip r:embed="rId5">
            <a:alphaModFix/>
          </a:blip>
          <a:stretch>
            <a:fillRect/>
          </a:stretch>
        </p:blipFill>
        <p:spPr>
          <a:xfrm>
            <a:off x="3877775" y="1102375"/>
            <a:ext cx="5115601" cy="253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Reviews over time</a:t>
            </a:r>
            <a:endParaRPr/>
          </a:p>
        </p:txBody>
      </p:sp>
      <p:pic>
        <p:nvPicPr>
          <p:cNvPr id="112" name="Google Shape;112;p21"/>
          <p:cNvPicPr preferRelativeResize="0"/>
          <p:nvPr/>
        </p:nvPicPr>
        <p:blipFill>
          <a:blip r:embed="rId3">
            <a:alphaModFix/>
          </a:blip>
          <a:stretch>
            <a:fillRect/>
          </a:stretch>
        </p:blipFill>
        <p:spPr>
          <a:xfrm>
            <a:off x="124775" y="2491503"/>
            <a:ext cx="5128000" cy="2547351"/>
          </a:xfrm>
          <a:prstGeom prst="rect">
            <a:avLst/>
          </a:prstGeom>
          <a:noFill/>
          <a:ln>
            <a:noFill/>
          </a:ln>
        </p:spPr>
      </p:pic>
      <p:pic>
        <p:nvPicPr>
          <p:cNvPr id="113" name="Google Shape;113;p21"/>
          <p:cNvPicPr preferRelativeResize="0"/>
          <p:nvPr/>
        </p:nvPicPr>
        <p:blipFill>
          <a:blip r:embed="rId4">
            <a:alphaModFix/>
          </a:blip>
          <a:stretch>
            <a:fillRect/>
          </a:stretch>
        </p:blipFill>
        <p:spPr>
          <a:xfrm>
            <a:off x="4493075" y="30350"/>
            <a:ext cx="4528424" cy="2399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2"/>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035"/>
                </a:solidFill>
                <a:latin typeface="Oswald"/>
                <a:ea typeface="Oswald"/>
                <a:cs typeface="Oswald"/>
                <a:sym typeface="Oswald"/>
              </a:rPr>
              <a:t>EDA Cont.</a:t>
            </a:r>
            <a:endParaRPr>
              <a:solidFill>
                <a:srgbClr val="005035"/>
              </a:solidFill>
              <a:latin typeface="Oswald"/>
              <a:ea typeface="Oswald"/>
              <a:cs typeface="Oswald"/>
              <a:sym typeface="Oswald"/>
            </a:endParaRPr>
          </a:p>
        </p:txBody>
      </p:sp>
      <p:sp>
        <p:nvSpPr>
          <p:cNvPr id="119" name="Google Shape;119;p22"/>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22"/>
          <p:cNvPicPr preferRelativeResize="0"/>
          <p:nvPr/>
        </p:nvPicPr>
        <p:blipFill>
          <a:blip r:embed="rId4">
            <a:alphaModFix/>
          </a:blip>
          <a:stretch>
            <a:fillRect/>
          </a:stretch>
        </p:blipFill>
        <p:spPr>
          <a:xfrm>
            <a:off x="311700" y="1204675"/>
            <a:ext cx="3820926" cy="3310774"/>
          </a:xfrm>
          <a:prstGeom prst="rect">
            <a:avLst/>
          </a:prstGeom>
          <a:noFill/>
          <a:ln>
            <a:noFill/>
          </a:ln>
        </p:spPr>
      </p:pic>
      <p:pic>
        <p:nvPicPr>
          <p:cNvPr id="121" name="Google Shape;121;p22"/>
          <p:cNvPicPr preferRelativeResize="0"/>
          <p:nvPr/>
        </p:nvPicPr>
        <p:blipFill>
          <a:blip r:embed="rId5">
            <a:alphaModFix/>
          </a:blip>
          <a:stretch>
            <a:fillRect/>
          </a:stretch>
        </p:blipFill>
        <p:spPr>
          <a:xfrm>
            <a:off x="4067400" y="1259250"/>
            <a:ext cx="4711200" cy="302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